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3-NTU-CS-FL-1045" initials="M" lastIdx="1" clrIdx="0">
    <p:extLst>
      <p:ext uri="{19B8F6BF-5375-455C-9EA6-DF929625EA0E}">
        <p15:presenceInfo xmlns:p15="http://schemas.microsoft.com/office/powerpoint/2012/main" userId="S::23ntucsfl1045@student.ntu.edu.pk::dbe4042c-dbf4-47f2-8b95-5618cca3044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6-01-05T20:32:09.871" idx="1">
    <p:pos x="10" y="10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598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39233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Gesture-Controlled Smart Home Automation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33863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 the future of home automation with intuitive, touch-free gesture controls. This system brings convenience and accessibility to your fingertips, enhancing daily living through simple hand movements.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1A22B7-3F69-4135-1FD3-0D61CFA98634}"/>
              </a:ext>
            </a:extLst>
          </p:cNvPr>
          <p:cNvSpPr/>
          <p:nvPr/>
        </p:nvSpPr>
        <p:spPr>
          <a:xfrm>
            <a:off x="12059322" y="7562626"/>
            <a:ext cx="2571078" cy="666974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37635"/>
            <a:ext cx="11217950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Conclusion: The Future of Smart Living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5057418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successfully demonstrates a highly functional gesture-controlled smart home system. By seamlessly integrating the ESP32, APDS-9960 sensor, OLED display, and Blynk Cloud, we've created an intuitive solution that offers both local and remote appliance control, alongside a valuable digital kitchen assistant.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40127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innovative system is not only cost-effective and energy-efficient but also boasts a user-friendly and scalable design, making it an ideal prototype for modern smart home applications and further research into human-computer interaction.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CD6449-AFD6-60D0-7BCD-2CF47669FE48}"/>
              </a:ext>
            </a:extLst>
          </p:cNvPr>
          <p:cNvSpPr/>
          <p:nvPr/>
        </p:nvSpPr>
        <p:spPr>
          <a:xfrm>
            <a:off x="12457355" y="7541111"/>
            <a:ext cx="2173045" cy="688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399" y="764262"/>
            <a:ext cx="5919192" cy="738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Gesture Control?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38399" y="1825109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2871" y="1889522"/>
            <a:ext cx="354449" cy="3544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36581" y="1898928"/>
            <a:ext cx="296489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Touch-Free Operation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6936581" y="2397085"/>
            <a:ext cx="694182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 physical contact for hygienic and convenient interaction.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6238399" y="3170634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2871" y="3235047"/>
            <a:ext cx="354449" cy="35444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36581" y="3244453"/>
            <a:ext cx="2954655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Ease of Use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6936581" y="3742611"/>
            <a:ext cx="6941820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Simple, natural hand movements make control effortless for everyone.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6238399" y="4860012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2871" y="4924425"/>
            <a:ext cx="354449" cy="35444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36581" y="4933831"/>
            <a:ext cx="3159323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Accessibility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6936581" y="5431988"/>
            <a:ext cx="6941820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an alternative control method for users with limited mobility.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6238399" y="6549390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2871" y="6613803"/>
            <a:ext cx="354449" cy="35444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36581" y="6623209"/>
            <a:ext cx="2954655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Modern Living</a:t>
            </a:r>
            <a:endParaRPr lang="en-US" sz="2300" dirty="0"/>
          </a:p>
        </p:txBody>
      </p:sp>
      <p:sp>
        <p:nvSpPr>
          <p:cNvPr id="19" name="Text 12"/>
          <p:cNvSpPr/>
          <p:nvPr/>
        </p:nvSpPr>
        <p:spPr>
          <a:xfrm>
            <a:off x="6936581" y="7121366"/>
            <a:ext cx="694182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cutting-edge technology into your daily environment.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101776-F592-0F6B-1FD2-C22A51320D37}"/>
              </a:ext>
            </a:extLst>
          </p:cNvPr>
          <p:cNvSpPr/>
          <p:nvPr/>
        </p:nvSpPr>
        <p:spPr>
          <a:xfrm>
            <a:off x="11489167" y="7788536"/>
            <a:ext cx="3141233" cy="44106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5465"/>
            <a:ext cx="12577048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Objectives: Crafting a Smarter Home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2098715"/>
            <a:ext cx="4196358" cy="2519243"/>
          </a:xfrm>
          <a:prstGeom prst="roundRect">
            <a:avLst>
              <a:gd name="adj" fmla="val 5807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098715"/>
            <a:ext cx="121920" cy="2519243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356009"/>
            <a:ext cx="359033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Intuitive Appliance Control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1142524" y="327195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a gesture-based system for seamless interaction with home appliances.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098715"/>
            <a:ext cx="4196358" cy="2519243"/>
          </a:xfrm>
          <a:prstGeom prst="roundRect">
            <a:avLst>
              <a:gd name="adj" fmla="val 5807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098715"/>
            <a:ext cx="121920" cy="2519243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356009"/>
            <a:ext cx="359033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Hands-Free Recipe Assistant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5565696" y="327195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 digital assistant for cooking, allowing touch-free recipe navigation.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098715"/>
            <a:ext cx="4196358" cy="2519243"/>
          </a:xfrm>
          <a:prstGeom prst="roundRect">
            <a:avLst>
              <a:gd name="adj" fmla="val 5807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098715"/>
            <a:ext cx="121920" cy="2519243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356009"/>
            <a:ext cx="359033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Status Feedback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9988868" y="327195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 immediate appliance status on an OLED screen for clarity.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844772"/>
            <a:ext cx="4196358" cy="2519243"/>
          </a:xfrm>
          <a:prstGeom prst="roundRect">
            <a:avLst>
              <a:gd name="adj" fmla="val 5807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4844772"/>
            <a:ext cx="121920" cy="2519243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102066"/>
            <a:ext cx="359033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Remote Monitoring &amp; Control</a:t>
            </a:r>
            <a:endParaRPr lang="en-US" sz="2450" dirty="0"/>
          </a:p>
        </p:txBody>
      </p:sp>
      <p:sp>
        <p:nvSpPr>
          <p:cNvPr id="18" name="Text 16"/>
          <p:cNvSpPr/>
          <p:nvPr/>
        </p:nvSpPr>
        <p:spPr>
          <a:xfrm>
            <a:off x="1142524" y="601801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cloud-based services for monitoring and controlling devices from anywhere.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844772"/>
            <a:ext cx="4196358" cy="2519243"/>
          </a:xfrm>
          <a:prstGeom prst="roundRect">
            <a:avLst>
              <a:gd name="adj" fmla="val 5807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6482" y="4844772"/>
            <a:ext cx="121920" cy="2519243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21" name="Text 19"/>
          <p:cNvSpPr/>
          <p:nvPr/>
        </p:nvSpPr>
        <p:spPr>
          <a:xfrm>
            <a:off x="5565696" y="5102066"/>
            <a:ext cx="356580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Cost-Effective &amp; Scalable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5565696" y="562808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 an efficient smart home prototype that is both affordable and expandable.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F10842-6798-3DB7-248F-D0A985C4EB25}"/>
              </a:ext>
            </a:extLst>
          </p:cNvPr>
          <p:cNvSpPr/>
          <p:nvPr/>
        </p:nvSpPr>
        <p:spPr>
          <a:xfrm>
            <a:off x="12694024" y="7734748"/>
            <a:ext cx="1936376" cy="494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8893"/>
            <a:ext cx="891242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Overview: How It Works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1992749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leverages the APDS-9960 gesture sensor to detect precise hand movements. Each gesture is carefully mapped to a specific action, providing an intuitive and responsive control experience.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4843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 Gesture: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Toggles the main light ON/OFF.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9063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Down Gesture: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Turns the fan ON/OFF.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3282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Left Gesture: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Cycles through various digital recipes (e.g., Omelette, Tea).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3792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Right Gesture: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Advances to the next cooking step within a recipe.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04905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ESP32 microcontroller processes this data and controls appliances via relay modules, while an OLED display provides real-time status. Blynk IoT allows remote monitoring and control through a mobile app.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043827"/>
            <a:ext cx="4885015" cy="48850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83CB39-2E1A-D707-9A43-CF9B1288D026}"/>
              </a:ext>
            </a:extLst>
          </p:cNvPr>
          <p:cNvSpPr/>
          <p:nvPr/>
        </p:nvSpPr>
        <p:spPr>
          <a:xfrm>
            <a:off x="12683266" y="7648687"/>
            <a:ext cx="1947134" cy="580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540" y="727353"/>
            <a:ext cx="8660606" cy="686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Highlights: Advanced Features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540" y="1812727"/>
            <a:ext cx="598765" cy="5987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8540" y="2660928"/>
            <a:ext cx="2842260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Gesture-Based Control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98540" y="3123605"/>
            <a:ext cx="649188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Seamless, touch-free operation for all connected appliances.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9858" y="1812727"/>
            <a:ext cx="598765" cy="5987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9858" y="2660928"/>
            <a:ext cx="3106222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OLED Updates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39858" y="3123605"/>
            <a:ext cx="649200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visual feedback on appliance status and recipe steps.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540" y="3842266"/>
            <a:ext cx="598765" cy="5987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8540" y="4690467"/>
            <a:ext cx="3102293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Cloud-Based Monitoring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698540" y="5153144"/>
            <a:ext cx="649188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and control your smart home from anywhere via Blynk IoT.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9858" y="3842266"/>
            <a:ext cx="598765" cy="59876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9858" y="4690467"/>
            <a:ext cx="2771537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Wireless Connectivity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7439858" y="5153144"/>
            <a:ext cx="649200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Wi-Fi for reliable and flexible network integration.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540" y="5871805"/>
            <a:ext cx="598765" cy="59876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98540" y="6720007"/>
            <a:ext cx="3141821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Expandable Architecture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698540" y="7182683"/>
            <a:ext cx="649188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for easy integration of future devices and functionalities.</a:t>
            </a:r>
            <a:endParaRPr lang="en-US" sz="15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9858" y="5871805"/>
            <a:ext cx="598765" cy="59876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9858" y="6720007"/>
            <a:ext cx="298763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Digital Recipe Assistant</a:t>
            </a:r>
            <a:endParaRPr lang="en-US" sz="2150" dirty="0"/>
          </a:p>
        </p:txBody>
      </p:sp>
      <p:sp>
        <p:nvSpPr>
          <p:cNvPr id="20" name="Text 12"/>
          <p:cNvSpPr/>
          <p:nvPr/>
        </p:nvSpPr>
        <p:spPr>
          <a:xfrm>
            <a:off x="7439858" y="7182683"/>
            <a:ext cx="649200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Hands-free guidance for culinary tasks, right in your kitchen.</a:t>
            </a:r>
            <a:endParaRPr lang="en-US" sz="15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78A5F9-2F43-0267-103D-3A330BC0B813}"/>
              </a:ext>
            </a:extLst>
          </p:cNvPr>
          <p:cNvSpPr/>
          <p:nvPr/>
        </p:nvSpPr>
        <p:spPr>
          <a:xfrm>
            <a:off x="12769327" y="7680960"/>
            <a:ext cx="1861073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620" y="1506617"/>
            <a:ext cx="9138642" cy="566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Hardware Components: The Building Blocks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576620" y="2468285"/>
            <a:ext cx="6537603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ESP32 Development Board: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brain of the system, offering Wi-Fi and Bluetooth capabilities.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76620" y="3053120"/>
            <a:ext cx="6537603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APDS-9960 Gesture Sensor: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Detects ambient light, RGB color, and four-directional gestures.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6620" y="3637955"/>
            <a:ext cx="653760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OLED Display (SSD1306):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compact screen for clear, real-time information.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6620" y="3959185"/>
            <a:ext cx="6537603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Relay Module: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Enables the ESP32 to control higher voltage appliances like lights and fans.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6620" y="4544020"/>
            <a:ext cx="653760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 and Fan (Load):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Standard household appliances for demonstration.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76620" y="4865251"/>
            <a:ext cx="6537603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Buzzer: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Provides acoustic feedback for gesture detection and system status.</a:t>
            </a:r>
            <a:endParaRPr lang="en-US" sz="12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418" y="2478405"/>
            <a:ext cx="2086213" cy="1977152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433" y="2478405"/>
            <a:ext cx="2086213" cy="1977152"/>
          </a:xfrm>
          <a:prstGeom prst="rect">
            <a:avLst/>
          </a:prstGeom>
        </p:spPr>
      </p:pic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7448" y="2478405"/>
            <a:ext cx="2086213" cy="1977152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18" y="4587359"/>
            <a:ext cx="3195280" cy="1977152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8500" y="4587359"/>
            <a:ext cx="3195280" cy="19771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77CF30-037D-8172-76A6-E797D96ECC42}"/>
              </a:ext>
            </a:extLst>
          </p:cNvPr>
          <p:cNvSpPr/>
          <p:nvPr/>
        </p:nvSpPr>
        <p:spPr>
          <a:xfrm>
            <a:off x="12887661" y="7756264"/>
            <a:ext cx="1742739" cy="473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0705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Software &amp; Communication: Bringing It to Life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6280190" y="3559731"/>
            <a:ext cx="7556421" cy="3789045"/>
          </a:xfrm>
          <a:prstGeom prst="roundRect">
            <a:avLst>
              <a:gd name="adj" fmla="val 251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567351"/>
            <a:ext cx="3770590" cy="2068354"/>
          </a:xfrm>
          <a:prstGeom prst="roundRect">
            <a:avLst>
              <a:gd name="adj" fmla="val 4606"/>
            </a:avLst>
          </a:prstGeom>
          <a:solidFill>
            <a:srgbClr val="E0D7F4"/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79416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Arduino Framework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6514624" y="4320183"/>
            <a:ext cx="33169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primary development environment for programming the ESP32.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058400" y="3567351"/>
            <a:ext cx="3770590" cy="2068354"/>
          </a:xfrm>
          <a:prstGeom prst="rect">
            <a:avLst/>
          </a:prstGeom>
          <a:solidFill>
            <a:srgbClr val="E0D7F4"/>
          </a:solidFill>
          <a:ln/>
        </p:spPr>
      </p:sp>
      <p:sp>
        <p:nvSpPr>
          <p:cNvPr id="9" name="Shape 6"/>
          <p:cNvSpPr/>
          <p:nvPr/>
        </p:nvSpPr>
        <p:spPr>
          <a:xfrm>
            <a:off x="10058400" y="3567351"/>
            <a:ext cx="30480" cy="2068354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10" name="Text 7"/>
          <p:cNvSpPr/>
          <p:nvPr/>
        </p:nvSpPr>
        <p:spPr>
          <a:xfrm>
            <a:off x="10285214" y="379416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Blynk IoT Cloud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10285214" y="4320183"/>
            <a:ext cx="33169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for remote control, monitoring, and data visualization.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7810" y="5635704"/>
            <a:ext cx="7541181" cy="1705451"/>
          </a:xfrm>
          <a:prstGeom prst="rect">
            <a:avLst/>
          </a:prstGeom>
          <a:solidFill>
            <a:srgbClr val="E0D7F4"/>
          </a:solidFill>
          <a:ln/>
        </p:spPr>
      </p:sp>
      <p:sp>
        <p:nvSpPr>
          <p:cNvPr id="13" name="Shape 10"/>
          <p:cNvSpPr/>
          <p:nvPr/>
        </p:nvSpPr>
        <p:spPr>
          <a:xfrm>
            <a:off x="6287810" y="5635704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C6BDDA"/>
          </a:solidFill>
          <a:ln/>
        </p:spPr>
      </p:sp>
      <p:sp>
        <p:nvSpPr>
          <p:cNvPr id="14" name="Text 11"/>
          <p:cNvSpPr/>
          <p:nvPr/>
        </p:nvSpPr>
        <p:spPr>
          <a:xfrm>
            <a:off x="6514624" y="586251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I²C Communication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6514624" y="638853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Protocol for efficient data exchange between the ESP32, OLED, and APDS-9960.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2F72A4-D381-B5FC-DEA1-838D8B5D123B}"/>
              </a:ext>
            </a:extLst>
          </p:cNvPr>
          <p:cNvSpPr/>
          <p:nvPr/>
        </p:nvSpPr>
        <p:spPr>
          <a:xfrm>
            <a:off x="12683266" y="7659445"/>
            <a:ext cx="1839558" cy="666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591383"/>
            <a:ext cx="12078414" cy="739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Pin Configuration: Connecting the Hardware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52713" y="1760815"/>
            <a:ext cx="13124974" cy="4952048"/>
          </a:xfrm>
          <a:prstGeom prst="roundRect">
            <a:avLst>
              <a:gd name="adj" fmla="val 182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0333" y="1768435"/>
            <a:ext cx="13109734" cy="6171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75598" y="1905000"/>
            <a:ext cx="218801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3601283" y="1905000"/>
            <a:ext cx="218420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ESP32 Pin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6223159" y="1905000"/>
            <a:ext cx="218420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I/O Type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8845034" y="1905000"/>
            <a:ext cx="4810006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Connection / Role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60333" y="2385536"/>
            <a:ext cx="13109734" cy="6171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75598" y="2522101"/>
            <a:ext cx="218801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LED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3601283" y="2522101"/>
            <a:ext cx="218420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GPIO 2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6223159" y="2522101"/>
            <a:ext cx="218420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8845034" y="2522101"/>
            <a:ext cx="4810006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 Light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760333" y="3002637"/>
            <a:ext cx="13109734" cy="6171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75598" y="3139202"/>
            <a:ext cx="218801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Buzzer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3601283" y="3139202"/>
            <a:ext cx="218420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GPIO 19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6223159" y="3139202"/>
            <a:ext cx="218420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8845034" y="3139202"/>
            <a:ext cx="4810006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Audio feedback for gestures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60333" y="3619738"/>
            <a:ext cx="13109734" cy="6171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75598" y="3756303"/>
            <a:ext cx="218801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Fan (Relay)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3601283" y="3756303"/>
            <a:ext cx="218420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GPIO 25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6223159" y="3756303"/>
            <a:ext cx="218420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8845034" y="3756303"/>
            <a:ext cx="4810006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Active LOW (Low = ON)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760333" y="4236839"/>
            <a:ext cx="13109734" cy="6171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75598" y="4373404"/>
            <a:ext cx="218801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OLED SDA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3601283" y="4373404"/>
            <a:ext cx="218420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GPIO 32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6223159" y="4373404"/>
            <a:ext cx="218420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I2C (Bus 0)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8845034" y="4373404"/>
            <a:ext cx="4810006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line for display</a:t>
            </a:r>
            <a:endParaRPr lang="en-US" sz="1650" dirty="0"/>
          </a:p>
        </p:txBody>
      </p:sp>
      <p:sp>
        <p:nvSpPr>
          <p:cNvPr id="29" name="Shape 27"/>
          <p:cNvSpPr/>
          <p:nvPr/>
        </p:nvSpPr>
        <p:spPr>
          <a:xfrm>
            <a:off x="760333" y="4853940"/>
            <a:ext cx="13109734" cy="6171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75598" y="4990505"/>
            <a:ext cx="218801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OLED SCL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3601283" y="4990505"/>
            <a:ext cx="218420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GPIO 33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6223159" y="4990505"/>
            <a:ext cx="218420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I2C (Bus 0)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8845034" y="4990505"/>
            <a:ext cx="4810006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Clock line for display</a:t>
            </a:r>
            <a:endParaRPr lang="en-US" sz="1650" dirty="0"/>
          </a:p>
        </p:txBody>
      </p:sp>
      <p:sp>
        <p:nvSpPr>
          <p:cNvPr id="34" name="Shape 32"/>
          <p:cNvSpPr/>
          <p:nvPr/>
        </p:nvSpPr>
        <p:spPr>
          <a:xfrm>
            <a:off x="760333" y="5471041"/>
            <a:ext cx="13109734" cy="6171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975598" y="5607606"/>
            <a:ext cx="218801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 SDA</a:t>
            </a:r>
            <a:endParaRPr lang="en-US" sz="1650" dirty="0"/>
          </a:p>
        </p:txBody>
      </p:sp>
      <p:sp>
        <p:nvSpPr>
          <p:cNvPr id="36" name="Text 34"/>
          <p:cNvSpPr/>
          <p:nvPr/>
        </p:nvSpPr>
        <p:spPr>
          <a:xfrm>
            <a:off x="3601283" y="5607606"/>
            <a:ext cx="218420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GPIO 21</a:t>
            </a:r>
            <a:endParaRPr lang="en-US" sz="1650" dirty="0"/>
          </a:p>
        </p:txBody>
      </p:sp>
      <p:sp>
        <p:nvSpPr>
          <p:cNvPr id="37" name="Text 35"/>
          <p:cNvSpPr/>
          <p:nvPr/>
        </p:nvSpPr>
        <p:spPr>
          <a:xfrm>
            <a:off x="6223159" y="5607606"/>
            <a:ext cx="218420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I2C (Bus 1)</a:t>
            </a:r>
            <a:endParaRPr lang="en-US" sz="1650" dirty="0"/>
          </a:p>
        </p:txBody>
      </p:sp>
      <p:sp>
        <p:nvSpPr>
          <p:cNvPr id="38" name="Text 36"/>
          <p:cNvSpPr/>
          <p:nvPr/>
        </p:nvSpPr>
        <p:spPr>
          <a:xfrm>
            <a:off x="8845034" y="5607606"/>
            <a:ext cx="4810006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line for APDS9960</a:t>
            </a:r>
            <a:endParaRPr lang="en-US" sz="1650" dirty="0"/>
          </a:p>
        </p:txBody>
      </p:sp>
      <p:sp>
        <p:nvSpPr>
          <p:cNvPr id="39" name="Shape 37"/>
          <p:cNvSpPr/>
          <p:nvPr/>
        </p:nvSpPr>
        <p:spPr>
          <a:xfrm>
            <a:off x="760333" y="6088142"/>
            <a:ext cx="13109734" cy="6171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975598" y="6224707"/>
            <a:ext cx="218801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 SCL</a:t>
            </a:r>
            <a:endParaRPr lang="en-US" sz="1650" dirty="0"/>
          </a:p>
        </p:txBody>
      </p:sp>
      <p:sp>
        <p:nvSpPr>
          <p:cNvPr id="41" name="Text 39"/>
          <p:cNvSpPr/>
          <p:nvPr/>
        </p:nvSpPr>
        <p:spPr>
          <a:xfrm>
            <a:off x="3601283" y="6224707"/>
            <a:ext cx="218420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GPIO 22</a:t>
            </a:r>
            <a:endParaRPr lang="en-US" sz="1650" dirty="0"/>
          </a:p>
        </p:txBody>
      </p:sp>
      <p:sp>
        <p:nvSpPr>
          <p:cNvPr id="42" name="Text 40"/>
          <p:cNvSpPr/>
          <p:nvPr/>
        </p:nvSpPr>
        <p:spPr>
          <a:xfrm>
            <a:off x="6223159" y="6224707"/>
            <a:ext cx="2184202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I2C (Bus 1)</a:t>
            </a:r>
            <a:endParaRPr lang="en-US" sz="1650" dirty="0"/>
          </a:p>
        </p:txBody>
      </p:sp>
      <p:sp>
        <p:nvSpPr>
          <p:cNvPr id="43" name="Text 41"/>
          <p:cNvSpPr/>
          <p:nvPr/>
        </p:nvSpPr>
        <p:spPr>
          <a:xfrm>
            <a:off x="8845034" y="6224707"/>
            <a:ext cx="4810006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Clock line for APDS9960</a:t>
            </a:r>
            <a:endParaRPr lang="en-US" sz="1650" dirty="0"/>
          </a:p>
        </p:txBody>
      </p:sp>
      <p:sp>
        <p:nvSpPr>
          <p:cNvPr id="44" name="Text 42"/>
          <p:cNvSpPr/>
          <p:nvPr/>
        </p:nvSpPr>
        <p:spPr>
          <a:xfrm>
            <a:off x="752713" y="6954798"/>
            <a:ext cx="13124974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pin configuration ensures proper communication and control between the ESP32 and all connected peripherals, forming the backbone of the gesture control system.</a:t>
            </a:r>
            <a:endParaRPr lang="en-US" sz="165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A433C4-4F5B-2422-FC04-7121E530766E}"/>
              </a:ext>
            </a:extLst>
          </p:cNvPr>
          <p:cNvSpPr/>
          <p:nvPr/>
        </p:nvSpPr>
        <p:spPr>
          <a:xfrm>
            <a:off x="12672508" y="7642741"/>
            <a:ext cx="1861073" cy="58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751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984" y="2775704"/>
            <a:ext cx="9715976" cy="625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Development Tools: The Engineer's Toolkit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36984" y="3947398"/>
            <a:ext cx="6587252" cy="1664137"/>
          </a:xfrm>
          <a:prstGeom prst="roundRect">
            <a:avLst>
              <a:gd name="adj" fmla="val 6594"/>
            </a:avLst>
          </a:prstGeom>
          <a:solidFill>
            <a:srgbClr val="FDFAF7"/>
          </a:solidFill>
          <a:ln/>
        </p:spPr>
      </p:sp>
      <p:sp>
        <p:nvSpPr>
          <p:cNvPr id="5" name="Shape 2"/>
          <p:cNvSpPr/>
          <p:nvPr/>
        </p:nvSpPr>
        <p:spPr>
          <a:xfrm>
            <a:off x="636984" y="3924538"/>
            <a:ext cx="6587252" cy="91440"/>
          </a:xfrm>
          <a:prstGeom prst="roundRect">
            <a:avLst>
              <a:gd name="adj" fmla="val 83606"/>
            </a:avLst>
          </a:prstGeom>
          <a:solidFill>
            <a:srgbClr val="6237C8"/>
          </a:solidFill>
          <a:ln/>
        </p:spPr>
      </p:sp>
      <p:sp>
        <p:nvSpPr>
          <p:cNvPr id="6" name="Shape 3"/>
          <p:cNvSpPr/>
          <p:nvPr/>
        </p:nvSpPr>
        <p:spPr>
          <a:xfrm>
            <a:off x="3657600" y="3674388"/>
            <a:ext cx="546021" cy="546021"/>
          </a:xfrm>
          <a:prstGeom prst="roundRect">
            <a:avLst>
              <a:gd name="adj" fmla="val 167466"/>
            </a:avLst>
          </a:prstGeom>
          <a:solidFill>
            <a:srgbClr val="6237C8"/>
          </a:solidFill>
          <a:ln/>
        </p:spPr>
      </p:sp>
      <p:sp>
        <p:nvSpPr>
          <p:cNvPr id="7" name="Text 4"/>
          <p:cNvSpPr/>
          <p:nvPr/>
        </p:nvSpPr>
        <p:spPr>
          <a:xfrm>
            <a:off x="3821430" y="3810833"/>
            <a:ext cx="218361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841772" y="4402336"/>
            <a:ext cx="3671292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PlatformIO (VS Code Extension)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41772" y="4824293"/>
            <a:ext cx="6177677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powerful, cross-platform IDE for IoT development, integrated with Visual Studio Code.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06164" y="3947398"/>
            <a:ext cx="6587252" cy="1664137"/>
          </a:xfrm>
          <a:prstGeom prst="roundRect">
            <a:avLst>
              <a:gd name="adj" fmla="val 6594"/>
            </a:avLst>
          </a:prstGeom>
          <a:solidFill>
            <a:srgbClr val="FDFAF7"/>
          </a:solidFill>
          <a:ln/>
        </p:spPr>
      </p:sp>
      <p:sp>
        <p:nvSpPr>
          <p:cNvPr id="11" name="Shape 8"/>
          <p:cNvSpPr/>
          <p:nvPr/>
        </p:nvSpPr>
        <p:spPr>
          <a:xfrm>
            <a:off x="7406164" y="3924538"/>
            <a:ext cx="6587252" cy="91440"/>
          </a:xfrm>
          <a:prstGeom prst="roundRect">
            <a:avLst>
              <a:gd name="adj" fmla="val 83606"/>
            </a:avLst>
          </a:prstGeom>
          <a:solidFill>
            <a:srgbClr val="6237C8"/>
          </a:solidFill>
          <a:ln/>
        </p:spPr>
      </p:sp>
      <p:sp>
        <p:nvSpPr>
          <p:cNvPr id="12" name="Shape 9"/>
          <p:cNvSpPr/>
          <p:nvPr/>
        </p:nvSpPr>
        <p:spPr>
          <a:xfrm>
            <a:off x="10426779" y="3674388"/>
            <a:ext cx="546021" cy="546021"/>
          </a:xfrm>
          <a:prstGeom prst="roundRect">
            <a:avLst>
              <a:gd name="adj" fmla="val 167466"/>
            </a:avLst>
          </a:prstGeom>
          <a:solidFill>
            <a:srgbClr val="6237C8"/>
          </a:solidFill>
          <a:ln/>
        </p:spPr>
      </p:sp>
      <p:sp>
        <p:nvSpPr>
          <p:cNvPr id="13" name="Text 10"/>
          <p:cNvSpPr/>
          <p:nvPr/>
        </p:nvSpPr>
        <p:spPr>
          <a:xfrm>
            <a:off x="10590609" y="3810833"/>
            <a:ext cx="218361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610951" y="4402336"/>
            <a:ext cx="348793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Arduino Framework for ESP32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610951" y="4824293"/>
            <a:ext cx="617767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Simplifies programming the ESP32 with an extensive library ecosystem.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36984" y="6066473"/>
            <a:ext cx="6587252" cy="1664137"/>
          </a:xfrm>
          <a:prstGeom prst="roundRect">
            <a:avLst>
              <a:gd name="adj" fmla="val 6594"/>
            </a:avLst>
          </a:prstGeom>
          <a:solidFill>
            <a:srgbClr val="FDFAF7"/>
          </a:solidFill>
          <a:ln/>
        </p:spPr>
      </p:sp>
      <p:sp>
        <p:nvSpPr>
          <p:cNvPr id="17" name="Shape 14"/>
          <p:cNvSpPr/>
          <p:nvPr/>
        </p:nvSpPr>
        <p:spPr>
          <a:xfrm>
            <a:off x="636984" y="6043613"/>
            <a:ext cx="6587252" cy="91440"/>
          </a:xfrm>
          <a:prstGeom prst="roundRect">
            <a:avLst>
              <a:gd name="adj" fmla="val 83606"/>
            </a:avLst>
          </a:prstGeom>
          <a:solidFill>
            <a:srgbClr val="6237C8"/>
          </a:solidFill>
          <a:ln/>
        </p:spPr>
      </p:sp>
      <p:sp>
        <p:nvSpPr>
          <p:cNvPr id="18" name="Shape 15"/>
          <p:cNvSpPr/>
          <p:nvPr/>
        </p:nvSpPr>
        <p:spPr>
          <a:xfrm>
            <a:off x="3657600" y="5793462"/>
            <a:ext cx="546021" cy="546021"/>
          </a:xfrm>
          <a:prstGeom prst="roundRect">
            <a:avLst>
              <a:gd name="adj" fmla="val 167466"/>
            </a:avLst>
          </a:prstGeom>
          <a:solidFill>
            <a:srgbClr val="6237C8"/>
          </a:solidFill>
          <a:ln/>
        </p:spPr>
      </p:sp>
      <p:sp>
        <p:nvSpPr>
          <p:cNvPr id="19" name="Text 16"/>
          <p:cNvSpPr/>
          <p:nvPr/>
        </p:nvSpPr>
        <p:spPr>
          <a:xfrm>
            <a:off x="3821430" y="5929908"/>
            <a:ext cx="218361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841772" y="6521410"/>
            <a:ext cx="3374827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Blynk IoT Mobile Application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841772" y="6943368"/>
            <a:ext cx="6177677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 user-friendly interface for remote interaction and real-time data visualization.</a:t>
            </a:r>
            <a:endParaRPr lang="en-US" sz="1400" dirty="0"/>
          </a:p>
        </p:txBody>
      </p:sp>
      <p:sp>
        <p:nvSpPr>
          <p:cNvPr id="22" name="Shape 19"/>
          <p:cNvSpPr/>
          <p:nvPr/>
        </p:nvSpPr>
        <p:spPr>
          <a:xfrm>
            <a:off x="7406164" y="6066473"/>
            <a:ext cx="6587252" cy="1664137"/>
          </a:xfrm>
          <a:prstGeom prst="roundRect">
            <a:avLst>
              <a:gd name="adj" fmla="val 6594"/>
            </a:avLst>
          </a:prstGeom>
          <a:solidFill>
            <a:srgbClr val="FDFAF7"/>
          </a:solidFill>
          <a:ln/>
        </p:spPr>
      </p:sp>
      <p:sp>
        <p:nvSpPr>
          <p:cNvPr id="23" name="Shape 20"/>
          <p:cNvSpPr/>
          <p:nvPr/>
        </p:nvSpPr>
        <p:spPr>
          <a:xfrm>
            <a:off x="7406164" y="6043613"/>
            <a:ext cx="6587252" cy="91440"/>
          </a:xfrm>
          <a:prstGeom prst="roundRect">
            <a:avLst>
              <a:gd name="adj" fmla="val 83606"/>
            </a:avLst>
          </a:prstGeom>
          <a:solidFill>
            <a:srgbClr val="6237C8"/>
          </a:solidFill>
          <a:ln/>
        </p:spPr>
      </p:sp>
      <p:sp>
        <p:nvSpPr>
          <p:cNvPr id="24" name="Shape 21"/>
          <p:cNvSpPr/>
          <p:nvPr/>
        </p:nvSpPr>
        <p:spPr>
          <a:xfrm>
            <a:off x="10426779" y="5793462"/>
            <a:ext cx="546021" cy="546021"/>
          </a:xfrm>
          <a:prstGeom prst="roundRect">
            <a:avLst>
              <a:gd name="adj" fmla="val 167466"/>
            </a:avLst>
          </a:prstGeom>
          <a:solidFill>
            <a:srgbClr val="6237C8"/>
          </a:solidFill>
          <a:ln/>
        </p:spPr>
      </p:sp>
      <p:sp>
        <p:nvSpPr>
          <p:cNvPr id="25" name="Text 22"/>
          <p:cNvSpPr/>
          <p:nvPr/>
        </p:nvSpPr>
        <p:spPr>
          <a:xfrm>
            <a:off x="10590609" y="5929908"/>
            <a:ext cx="218361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7610951" y="6521410"/>
            <a:ext cx="334577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Serial Monitor for Debugging</a:t>
            </a:r>
            <a:endParaRPr lang="en-US" sz="1950" dirty="0"/>
          </a:p>
        </p:txBody>
      </p:sp>
      <p:sp>
        <p:nvSpPr>
          <p:cNvPr id="27" name="Text 24"/>
          <p:cNvSpPr/>
          <p:nvPr/>
        </p:nvSpPr>
        <p:spPr>
          <a:xfrm>
            <a:off x="7610951" y="6943368"/>
            <a:ext cx="6177677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for real-time data inspection and troubleshooting during development.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C031CD-EB64-8E90-55B3-DCF48F25733D}"/>
              </a:ext>
            </a:extLst>
          </p:cNvPr>
          <p:cNvSpPr/>
          <p:nvPr/>
        </p:nvSpPr>
        <p:spPr>
          <a:xfrm>
            <a:off x="12694024" y="7730610"/>
            <a:ext cx="1839557" cy="582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DBE9BA4-FA33-6F11-FEA4-8EB63A4BE640}"/>
              </a:ext>
            </a:extLst>
          </p:cNvPr>
          <p:cNvSpPr/>
          <p:nvPr/>
        </p:nvSpPr>
        <p:spPr>
          <a:xfrm>
            <a:off x="12694024" y="7730610"/>
            <a:ext cx="2130014" cy="523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806</Words>
  <Application>Microsoft Office PowerPoint</Application>
  <PresentationFormat>Custom</PresentationFormat>
  <Paragraphs>116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Petrona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Dr.MEHAK</dc:creator>
  <cp:lastModifiedBy>23-NTU-CS-FL-1045</cp:lastModifiedBy>
  <cp:revision>3</cp:revision>
  <dcterms:created xsi:type="dcterms:W3CDTF">2026-01-05T15:28:20Z</dcterms:created>
  <dcterms:modified xsi:type="dcterms:W3CDTF">2026-01-05T15:42:09Z</dcterms:modified>
</cp:coreProperties>
</file>